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7559675" cy="10691813"/>
  <p:notesSz cx="6797675" cy="9928225"/>
  <p:defaultTextStyle>
    <a:defPPr>
      <a:defRPr lang="de-DE"/>
    </a:defPPr>
    <a:lvl1pPr algn="l" rtl="0" fontAlgn="base">
      <a:spcBef>
        <a:spcPct val="0"/>
      </a:spcBef>
      <a:spcAft>
        <a:spcPct val="0"/>
      </a:spcAft>
      <a:defRPr sz="1148" kern="1200">
        <a:solidFill>
          <a:schemeClr val="tx1"/>
        </a:solidFill>
        <a:latin typeface="Arial" charset="0"/>
        <a:ea typeface="+mn-ea"/>
        <a:cs typeface="+mn-cs"/>
      </a:defRPr>
    </a:lvl1pPr>
    <a:lvl2pPr marL="114152" algn="l" rtl="0" fontAlgn="base">
      <a:spcBef>
        <a:spcPct val="0"/>
      </a:spcBef>
      <a:spcAft>
        <a:spcPct val="0"/>
      </a:spcAft>
      <a:defRPr sz="1148" kern="1200">
        <a:solidFill>
          <a:schemeClr val="tx1"/>
        </a:solidFill>
        <a:latin typeface="Arial" charset="0"/>
        <a:ea typeface="+mn-ea"/>
        <a:cs typeface="+mn-cs"/>
      </a:defRPr>
    </a:lvl2pPr>
    <a:lvl3pPr marL="228305" algn="l" rtl="0" fontAlgn="base">
      <a:spcBef>
        <a:spcPct val="0"/>
      </a:spcBef>
      <a:spcAft>
        <a:spcPct val="0"/>
      </a:spcAft>
      <a:defRPr sz="1148" kern="1200">
        <a:solidFill>
          <a:schemeClr val="tx1"/>
        </a:solidFill>
        <a:latin typeface="Arial" charset="0"/>
        <a:ea typeface="+mn-ea"/>
        <a:cs typeface="+mn-cs"/>
      </a:defRPr>
    </a:lvl3pPr>
    <a:lvl4pPr marL="342457" algn="l" rtl="0" fontAlgn="base">
      <a:spcBef>
        <a:spcPct val="0"/>
      </a:spcBef>
      <a:spcAft>
        <a:spcPct val="0"/>
      </a:spcAft>
      <a:defRPr sz="1148" kern="1200">
        <a:solidFill>
          <a:schemeClr val="tx1"/>
        </a:solidFill>
        <a:latin typeface="Arial" charset="0"/>
        <a:ea typeface="+mn-ea"/>
        <a:cs typeface="+mn-cs"/>
      </a:defRPr>
    </a:lvl4pPr>
    <a:lvl5pPr marL="456609" algn="l" rtl="0" fontAlgn="base">
      <a:spcBef>
        <a:spcPct val="0"/>
      </a:spcBef>
      <a:spcAft>
        <a:spcPct val="0"/>
      </a:spcAft>
      <a:defRPr sz="1148" kern="1200">
        <a:solidFill>
          <a:schemeClr val="tx1"/>
        </a:solidFill>
        <a:latin typeface="Arial" charset="0"/>
        <a:ea typeface="+mn-ea"/>
        <a:cs typeface="+mn-cs"/>
      </a:defRPr>
    </a:lvl5pPr>
    <a:lvl6pPr marL="570762" algn="l" defTabSz="228305" rtl="0" eaLnBrk="1" latinLnBrk="0" hangingPunct="1">
      <a:defRPr sz="1148" kern="1200">
        <a:solidFill>
          <a:schemeClr val="tx1"/>
        </a:solidFill>
        <a:latin typeface="Arial" charset="0"/>
        <a:ea typeface="+mn-ea"/>
        <a:cs typeface="+mn-cs"/>
      </a:defRPr>
    </a:lvl6pPr>
    <a:lvl7pPr marL="684914" algn="l" defTabSz="228305" rtl="0" eaLnBrk="1" latinLnBrk="0" hangingPunct="1">
      <a:defRPr sz="1148" kern="1200">
        <a:solidFill>
          <a:schemeClr val="tx1"/>
        </a:solidFill>
        <a:latin typeface="Arial" charset="0"/>
        <a:ea typeface="+mn-ea"/>
        <a:cs typeface="+mn-cs"/>
      </a:defRPr>
    </a:lvl7pPr>
    <a:lvl8pPr marL="799066" algn="l" defTabSz="228305" rtl="0" eaLnBrk="1" latinLnBrk="0" hangingPunct="1">
      <a:defRPr sz="1148" kern="1200">
        <a:solidFill>
          <a:schemeClr val="tx1"/>
        </a:solidFill>
        <a:latin typeface="Arial" charset="0"/>
        <a:ea typeface="+mn-ea"/>
        <a:cs typeface="+mn-cs"/>
      </a:defRPr>
    </a:lvl8pPr>
    <a:lvl9pPr marL="913219" algn="l" defTabSz="228305" rtl="0" eaLnBrk="1" latinLnBrk="0" hangingPunct="1">
      <a:defRPr sz="1148"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02" userDrawn="1">
          <p15:clr>
            <a:srgbClr val="A4A3A4"/>
          </p15:clr>
        </p15:guide>
        <p15:guide id="2" orient="horz" pos="6451" userDrawn="1">
          <p15:clr>
            <a:srgbClr val="A4A3A4"/>
          </p15:clr>
        </p15:guide>
        <p15:guide id="3" orient="horz" pos="283" userDrawn="1">
          <p15:clr>
            <a:srgbClr val="A4A3A4"/>
          </p15:clr>
        </p15:guide>
        <p15:guide id="4" orient="horz" pos="1402" userDrawn="1">
          <p15:clr>
            <a:srgbClr val="A4A3A4"/>
          </p15:clr>
        </p15:guide>
        <p15:guide id="5" pos="1761" userDrawn="1">
          <p15:clr>
            <a:srgbClr val="A4A3A4"/>
          </p15:clr>
        </p15:guide>
        <p15:guide id="6" pos="4479" userDrawn="1">
          <p15:clr>
            <a:srgbClr val="A4A3A4"/>
          </p15:clr>
        </p15:guide>
        <p15:guide id="7" pos="317" userDrawn="1">
          <p15:clr>
            <a:srgbClr val="A4A3A4"/>
          </p15:clr>
        </p15:guide>
        <p15:guide id="8" pos="1592" userDrawn="1">
          <p15:clr>
            <a:srgbClr val="A4A3A4"/>
          </p15:clr>
        </p15:guide>
        <p15:guide id="9" pos="3035" userDrawn="1">
          <p15:clr>
            <a:srgbClr val="A4A3A4"/>
          </p15:clr>
        </p15:guide>
        <p15:guide id="10" pos="3205"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8D"/>
    <a:srgbClr val="BED62E"/>
    <a:srgbClr val="C4C13F"/>
    <a:srgbClr val="99CB5E"/>
    <a:srgbClr val="64D9FF"/>
    <a:srgbClr val="44DE6F"/>
    <a:srgbClr val="2C8A46"/>
    <a:srgbClr val="CCECFF"/>
    <a:srgbClr val="FFFFCC"/>
    <a:srgbClr val="A4C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6" autoAdjust="0"/>
    <p:restoredTop sz="94312" autoAdjust="0"/>
  </p:normalViewPr>
  <p:slideViewPr>
    <p:cSldViewPr snapToGrid="0" snapToObjects="1">
      <p:cViewPr varScale="1">
        <p:scale>
          <a:sx n="65" d="100"/>
          <a:sy n="65" d="100"/>
        </p:scale>
        <p:origin x="3468" y="114"/>
      </p:cViewPr>
      <p:guideLst>
        <p:guide orient="horz" pos="1102"/>
        <p:guide orient="horz" pos="6451"/>
        <p:guide orient="horz" pos="283"/>
        <p:guide orient="horz" pos="1402"/>
        <p:guide pos="1761"/>
        <p:guide pos="4479"/>
        <p:guide pos="317"/>
        <p:guide pos="1592"/>
        <p:guide pos="3035"/>
        <p:guide pos="32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4032" y="-102"/>
      </p:cViewPr>
      <p:guideLst>
        <p:guide orient="horz" pos="3128"/>
        <p:guide pos="2141"/>
      </p:guideLst>
    </p:cSldViewPr>
  </p:notesViewPr>
  <p:gridSpacing cx="1800225" cy="180022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19" tIns="47759" rIns="95519" bIns="47759" numCol="1" anchor="t" anchorCtr="0" compatLnSpc="1">
            <a:prstTxWarp prst="textNoShape">
              <a:avLst/>
            </a:prstTxWarp>
          </a:bodyPr>
          <a:lstStyle>
            <a:lvl1pPr defTabSz="955657">
              <a:defRPr sz="1200"/>
            </a:lvl1pPr>
          </a:lstStyle>
          <a:p>
            <a:pPr>
              <a:defRPr/>
            </a:pPr>
            <a:endParaRPr lang="de-DE"/>
          </a:p>
        </p:txBody>
      </p:sp>
      <p:sp>
        <p:nvSpPr>
          <p:cNvPr id="409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5519" tIns="47759" rIns="95519" bIns="47759" numCol="1" anchor="t" anchorCtr="0" compatLnSpc="1">
            <a:prstTxWarp prst="textNoShape">
              <a:avLst/>
            </a:prstTxWarp>
          </a:bodyPr>
          <a:lstStyle>
            <a:lvl1pPr algn="r" defTabSz="955657">
              <a:defRPr sz="1200"/>
            </a:lvl1pPr>
          </a:lstStyle>
          <a:p>
            <a:pPr>
              <a:defRPr/>
            </a:pPr>
            <a:endParaRPr lang="de-DE"/>
          </a:p>
        </p:txBody>
      </p:sp>
      <p:sp>
        <p:nvSpPr>
          <p:cNvPr id="410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5519" tIns="47759" rIns="95519" bIns="47759" numCol="1" anchor="b" anchorCtr="0" compatLnSpc="1">
            <a:prstTxWarp prst="textNoShape">
              <a:avLst/>
            </a:prstTxWarp>
          </a:bodyPr>
          <a:lstStyle>
            <a:lvl1pPr defTabSz="955657">
              <a:defRPr sz="1200"/>
            </a:lvl1pPr>
          </a:lstStyle>
          <a:p>
            <a:pPr>
              <a:defRPr/>
            </a:pPr>
            <a:endParaRPr lang="de-DE"/>
          </a:p>
        </p:txBody>
      </p:sp>
      <p:sp>
        <p:nvSpPr>
          <p:cNvPr id="4101" name="Rectangle 5"/>
          <p:cNvSpPr>
            <a:spLocks noGrp="1" noChangeArrowheads="1"/>
          </p:cNvSpPr>
          <p:nvPr>
            <p:ph type="sldNum" sz="quarter" idx="3"/>
          </p:nvPr>
        </p:nvSpPr>
        <p:spPr bwMode="auto">
          <a:xfrm>
            <a:off x="3849688" y="9431338"/>
            <a:ext cx="2946400" cy="495300"/>
          </a:xfrm>
          <a:prstGeom prst="rect">
            <a:avLst/>
          </a:prstGeom>
          <a:noFill/>
          <a:ln w="9525">
            <a:noFill/>
            <a:miter lim="800000"/>
            <a:headEnd/>
            <a:tailEnd/>
          </a:ln>
          <a:effectLst/>
        </p:spPr>
        <p:txBody>
          <a:bodyPr vert="horz" wrap="square" lIns="95519" tIns="47759" rIns="95519" bIns="47759" numCol="1" anchor="b" anchorCtr="0" compatLnSpc="1">
            <a:prstTxWarp prst="textNoShape">
              <a:avLst/>
            </a:prstTxWarp>
          </a:bodyPr>
          <a:lstStyle>
            <a:lvl1pPr algn="r" defTabSz="955657">
              <a:defRPr sz="1200"/>
            </a:lvl1pPr>
          </a:lstStyle>
          <a:p>
            <a:pPr>
              <a:defRPr/>
            </a:pPr>
            <a:fld id="{CD44526E-0795-4BF2-BB54-78B1051760B0}" type="slidenum">
              <a:rPr lang="de-DE"/>
              <a:pPr>
                <a:defRPr/>
              </a:pPr>
              <a:t>‹Nr.›</a:t>
            </a:fld>
            <a:endParaRPr lang="de-DE" dirty="0"/>
          </a:p>
        </p:txBody>
      </p:sp>
    </p:spTree>
    <p:extLst>
      <p:ext uri="{BB962C8B-B14F-4D97-AF65-F5344CB8AC3E}">
        <p14:creationId xmlns:p14="http://schemas.microsoft.com/office/powerpoint/2010/main" val="40274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19" tIns="47759" rIns="95519" bIns="47759" numCol="1" anchor="t" anchorCtr="0" compatLnSpc="1">
            <a:prstTxWarp prst="textNoShape">
              <a:avLst/>
            </a:prstTxWarp>
          </a:bodyPr>
          <a:lstStyle>
            <a:lvl1pPr defTabSz="955657">
              <a:defRPr sz="1200"/>
            </a:lvl1pPr>
          </a:lstStyle>
          <a:p>
            <a:pPr>
              <a:defRPr/>
            </a:pPr>
            <a:endParaRPr lang="de-DE"/>
          </a:p>
        </p:txBody>
      </p:sp>
      <p:sp>
        <p:nvSpPr>
          <p:cNvPr id="3075"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5519" tIns="47759" rIns="95519" bIns="47759" numCol="1" anchor="t" anchorCtr="0" compatLnSpc="1">
            <a:prstTxWarp prst="textNoShape">
              <a:avLst/>
            </a:prstTxWarp>
          </a:bodyPr>
          <a:lstStyle>
            <a:lvl1pPr algn="r" defTabSz="955657">
              <a:defRPr sz="1200"/>
            </a:lvl1pPr>
          </a:lstStyle>
          <a:p>
            <a:pPr>
              <a:defRPr/>
            </a:pPr>
            <a:endParaRPr lang="de-DE"/>
          </a:p>
        </p:txBody>
      </p:sp>
      <p:sp>
        <p:nvSpPr>
          <p:cNvPr id="2052" name="Rectangle 4"/>
          <p:cNvSpPr>
            <a:spLocks noGrp="1" noRot="1" noChangeAspect="1" noChangeArrowheads="1" noTextEdit="1"/>
          </p:cNvSpPr>
          <p:nvPr>
            <p:ph type="sldImg" idx="2"/>
          </p:nvPr>
        </p:nvSpPr>
        <p:spPr bwMode="auto">
          <a:xfrm>
            <a:off x="2081213" y="742950"/>
            <a:ext cx="2633662"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70400"/>
          </a:xfrm>
          <a:prstGeom prst="rect">
            <a:avLst/>
          </a:prstGeom>
          <a:noFill/>
          <a:ln w="9525">
            <a:noFill/>
            <a:miter lim="800000"/>
            <a:headEnd/>
            <a:tailEnd/>
          </a:ln>
          <a:effectLst/>
        </p:spPr>
        <p:txBody>
          <a:bodyPr vert="horz" wrap="square" lIns="95519" tIns="47759" rIns="95519" bIns="47759"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5519" tIns="47759" rIns="95519" bIns="47759" numCol="1" anchor="b" anchorCtr="0" compatLnSpc="1">
            <a:prstTxWarp prst="textNoShape">
              <a:avLst/>
            </a:prstTxWarp>
          </a:bodyPr>
          <a:lstStyle>
            <a:lvl1pPr defTabSz="955657">
              <a:defRPr sz="1200"/>
            </a:lvl1pPr>
          </a:lstStyle>
          <a:p>
            <a:pPr>
              <a:defRPr/>
            </a:pPr>
            <a:endParaRPr lang="de-DE"/>
          </a:p>
        </p:txBody>
      </p:sp>
      <p:sp>
        <p:nvSpPr>
          <p:cNvPr id="3079" name="Rectangle 7"/>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a:effectLst/>
        </p:spPr>
        <p:txBody>
          <a:bodyPr vert="horz" wrap="square" lIns="95519" tIns="47759" rIns="95519" bIns="47759" numCol="1" anchor="b" anchorCtr="0" compatLnSpc="1">
            <a:prstTxWarp prst="textNoShape">
              <a:avLst/>
            </a:prstTxWarp>
          </a:bodyPr>
          <a:lstStyle>
            <a:lvl1pPr algn="r" defTabSz="955657">
              <a:defRPr sz="1200"/>
            </a:lvl1pPr>
          </a:lstStyle>
          <a:p>
            <a:pPr>
              <a:defRPr/>
            </a:pPr>
            <a:fld id="{276374E6-2617-44BC-ACC9-F20FC97035EE}" type="slidenum">
              <a:rPr lang="de-DE"/>
              <a:pPr>
                <a:defRPr/>
              </a:pPr>
              <a:t>‹Nr.›</a:t>
            </a:fld>
            <a:endParaRPr lang="de-DE" dirty="0"/>
          </a:p>
        </p:txBody>
      </p:sp>
    </p:spTree>
    <p:extLst>
      <p:ext uri="{BB962C8B-B14F-4D97-AF65-F5344CB8AC3E}">
        <p14:creationId xmlns:p14="http://schemas.microsoft.com/office/powerpoint/2010/main" val="1268446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300" kern="1200">
        <a:solidFill>
          <a:schemeClr val="tx1"/>
        </a:solidFill>
        <a:latin typeface="Arial" charset="0"/>
        <a:ea typeface="+mn-ea"/>
        <a:cs typeface="+mn-cs"/>
      </a:defRPr>
    </a:lvl1pPr>
    <a:lvl2pPr marL="114152" algn="l" rtl="0" eaLnBrk="0" fontAlgn="base" hangingPunct="0">
      <a:spcBef>
        <a:spcPct val="30000"/>
      </a:spcBef>
      <a:spcAft>
        <a:spcPct val="0"/>
      </a:spcAft>
      <a:defRPr sz="300" kern="1200">
        <a:solidFill>
          <a:schemeClr val="tx1"/>
        </a:solidFill>
        <a:latin typeface="Arial" charset="0"/>
        <a:ea typeface="+mn-ea"/>
        <a:cs typeface="+mn-cs"/>
      </a:defRPr>
    </a:lvl2pPr>
    <a:lvl3pPr marL="228305" algn="l" rtl="0" eaLnBrk="0" fontAlgn="base" hangingPunct="0">
      <a:spcBef>
        <a:spcPct val="30000"/>
      </a:spcBef>
      <a:spcAft>
        <a:spcPct val="0"/>
      </a:spcAft>
      <a:defRPr sz="300" kern="1200">
        <a:solidFill>
          <a:schemeClr val="tx1"/>
        </a:solidFill>
        <a:latin typeface="Arial" charset="0"/>
        <a:ea typeface="+mn-ea"/>
        <a:cs typeface="+mn-cs"/>
      </a:defRPr>
    </a:lvl3pPr>
    <a:lvl4pPr marL="342457" algn="l" rtl="0" eaLnBrk="0" fontAlgn="base" hangingPunct="0">
      <a:spcBef>
        <a:spcPct val="30000"/>
      </a:spcBef>
      <a:spcAft>
        <a:spcPct val="0"/>
      </a:spcAft>
      <a:defRPr sz="300" kern="1200">
        <a:solidFill>
          <a:schemeClr val="tx1"/>
        </a:solidFill>
        <a:latin typeface="Arial" charset="0"/>
        <a:ea typeface="+mn-ea"/>
        <a:cs typeface="+mn-cs"/>
      </a:defRPr>
    </a:lvl4pPr>
    <a:lvl5pPr marL="456609" algn="l" rtl="0" eaLnBrk="0" fontAlgn="base" hangingPunct="0">
      <a:spcBef>
        <a:spcPct val="30000"/>
      </a:spcBef>
      <a:spcAft>
        <a:spcPct val="0"/>
      </a:spcAft>
      <a:defRPr sz="300" kern="1200">
        <a:solidFill>
          <a:schemeClr val="tx1"/>
        </a:solidFill>
        <a:latin typeface="Arial" charset="0"/>
        <a:ea typeface="+mn-ea"/>
        <a:cs typeface="+mn-cs"/>
      </a:defRPr>
    </a:lvl5pPr>
    <a:lvl6pPr marL="570762" algn="l" defTabSz="228305" rtl="0" eaLnBrk="1" latinLnBrk="0" hangingPunct="1">
      <a:defRPr sz="300" kern="1200">
        <a:solidFill>
          <a:schemeClr val="tx1"/>
        </a:solidFill>
        <a:latin typeface="+mn-lt"/>
        <a:ea typeface="+mn-ea"/>
        <a:cs typeface="+mn-cs"/>
      </a:defRPr>
    </a:lvl6pPr>
    <a:lvl7pPr marL="684914" algn="l" defTabSz="228305" rtl="0" eaLnBrk="1" latinLnBrk="0" hangingPunct="1">
      <a:defRPr sz="300" kern="1200">
        <a:solidFill>
          <a:schemeClr val="tx1"/>
        </a:solidFill>
        <a:latin typeface="+mn-lt"/>
        <a:ea typeface="+mn-ea"/>
        <a:cs typeface="+mn-cs"/>
      </a:defRPr>
    </a:lvl7pPr>
    <a:lvl8pPr marL="799066" algn="l" defTabSz="228305" rtl="0" eaLnBrk="1" latinLnBrk="0" hangingPunct="1">
      <a:defRPr sz="300" kern="1200">
        <a:solidFill>
          <a:schemeClr val="tx1"/>
        </a:solidFill>
        <a:latin typeface="+mn-lt"/>
        <a:ea typeface="+mn-ea"/>
        <a:cs typeface="+mn-cs"/>
      </a:defRPr>
    </a:lvl8pPr>
    <a:lvl9pPr marL="913219" algn="l" defTabSz="228305" rtl="0" eaLnBrk="1" latinLnBrk="0" hangingPunct="1">
      <a:defRPr sz="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Inhalt und zwei Inhalt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35" descr="Logo freigestellt deu_eng RGB"/>
          <p:cNvPicPr>
            <a:picLocks noChangeAspect="1" noChangeArrowheads="1"/>
          </p:cNvPicPr>
          <p:nvPr userDrawn="1"/>
        </p:nvPicPr>
        <p:blipFill>
          <a:blip r:embed="rId3" cstate="print"/>
          <a:srcRect/>
          <a:stretch>
            <a:fillRect/>
          </a:stretch>
        </p:blipFill>
        <p:spPr bwMode="auto">
          <a:xfrm>
            <a:off x="5044399" y="160183"/>
            <a:ext cx="2489374" cy="1610949"/>
          </a:xfrm>
          <a:prstGeom prst="rect">
            <a:avLst/>
          </a:prstGeom>
          <a:noFill/>
          <a:ln w="9525">
            <a:noFill/>
            <a:miter lim="800000"/>
            <a:headEnd/>
            <a:tailEnd/>
          </a:ln>
        </p:spPr>
      </p:pic>
      <p:pic>
        <p:nvPicPr>
          <p:cNvPr id="1027" name="Picture 33" descr="linie A0 RGB"/>
          <p:cNvPicPr>
            <a:picLocks noChangeAspect="1" noChangeArrowheads="1"/>
          </p:cNvPicPr>
          <p:nvPr userDrawn="1"/>
        </p:nvPicPr>
        <p:blipFill>
          <a:blip r:embed="rId4" cstate="print"/>
          <a:srcRect/>
          <a:stretch>
            <a:fillRect/>
          </a:stretch>
        </p:blipFill>
        <p:spPr bwMode="auto">
          <a:xfrm>
            <a:off x="0" y="397"/>
            <a:ext cx="179936" cy="10691020"/>
          </a:xfrm>
          <a:prstGeom prst="rect">
            <a:avLst/>
          </a:prstGeom>
          <a:noFill/>
          <a:ln w="9525">
            <a:noFill/>
            <a:miter lim="800000"/>
            <a:headEnd/>
            <a:tailEnd/>
          </a:ln>
        </p:spPr>
      </p:pic>
      <p:sp>
        <p:nvSpPr>
          <p:cNvPr id="1107" name="AutoShape 83" descr="Bildergebnis für bundesministerium für landwirtschaft"/>
          <p:cNvSpPr>
            <a:spLocks noChangeAspect="1" noChangeArrowheads="1"/>
          </p:cNvSpPr>
          <p:nvPr userDrawn="1"/>
        </p:nvSpPr>
        <p:spPr bwMode="auto">
          <a:xfrm>
            <a:off x="0" y="-87625"/>
            <a:ext cx="76096" cy="76127"/>
          </a:xfrm>
          <a:prstGeom prst="rect">
            <a:avLst/>
          </a:prstGeom>
          <a:noFill/>
        </p:spPr>
        <p:txBody>
          <a:bodyPr/>
          <a:lstStyle/>
          <a:p>
            <a:pPr>
              <a:defRPr/>
            </a:pPr>
            <a:endParaRPr lang="de-DE" sz="405" dirty="0"/>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1042829" rtl="0" eaLnBrk="0" fontAlgn="base" hangingPunct="0">
        <a:spcBef>
          <a:spcPct val="0"/>
        </a:spcBef>
        <a:spcAft>
          <a:spcPct val="0"/>
        </a:spcAft>
        <a:defRPr sz="5018">
          <a:solidFill>
            <a:schemeClr val="tx2"/>
          </a:solidFill>
          <a:latin typeface="+mj-lt"/>
          <a:ea typeface="+mj-ea"/>
          <a:cs typeface="+mj-cs"/>
        </a:defRPr>
      </a:lvl1pPr>
      <a:lvl2pPr algn="ctr" defTabSz="1042829" rtl="0" eaLnBrk="0" fontAlgn="base" hangingPunct="0">
        <a:spcBef>
          <a:spcPct val="0"/>
        </a:spcBef>
        <a:spcAft>
          <a:spcPct val="0"/>
        </a:spcAft>
        <a:defRPr sz="5018">
          <a:solidFill>
            <a:schemeClr val="tx2"/>
          </a:solidFill>
          <a:latin typeface="Arial" charset="0"/>
        </a:defRPr>
      </a:lvl2pPr>
      <a:lvl3pPr algn="ctr" defTabSz="1042829" rtl="0" eaLnBrk="0" fontAlgn="base" hangingPunct="0">
        <a:spcBef>
          <a:spcPct val="0"/>
        </a:spcBef>
        <a:spcAft>
          <a:spcPct val="0"/>
        </a:spcAft>
        <a:defRPr sz="5018">
          <a:solidFill>
            <a:schemeClr val="tx2"/>
          </a:solidFill>
          <a:latin typeface="Arial" charset="0"/>
        </a:defRPr>
      </a:lvl3pPr>
      <a:lvl4pPr algn="ctr" defTabSz="1042829" rtl="0" eaLnBrk="0" fontAlgn="base" hangingPunct="0">
        <a:spcBef>
          <a:spcPct val="0"/>
        </a:spcBef>
        <a:spcAft>
          <a:spcPct val="0"/>
        </a:spcAft>
        <a:defRPr sz="5018">
          <a:solidFill>
            <a:schemeClr val="tx2"/>
          </a:solidFill>
          <a:latin typeface="Arial" charset="0"/>
        </a:defRPr>
      </a:lvl4pPr>
      <a:lvl5pPr algn="ctr" defTabSz="1042829" rtl="0" eaLnBrk="0" fontAlgn="base" hangingPunct="0">
        <a:spcBef>
          <a:spcPct val="0"/>
        </a:spcBef>
        <a:spcAft>
          <a:spcPct val="0"/>
        </a:spcAft>
        <a:defRPr sz="5018">
          <a:solidFill>
            <a:schemeClr val="tx2"/>
          </a:solidFill>
          <a:latin typeface="Arial" charset="0"/>
        </a:defRPr>
      </a:lvl5pPr>
      <a:lvl6pPr marL="114152" algn="ctr" defTabSz="1042829" rtl="0" fontAlgn="base">
        <a:spcBef>
          <a:spcPct val="0"/>
        </a:spcBef>
        <a:spcAft>
          <a:spcPct val="0"/>
        </a:spcAft>
        <a:defRPr sz="5018">
          <a:solidFill>
            <a:schemeClr val="tx2"/>
          </a:solidFill>
          <a:latin typeface="Arial" charset="0"/>
        </a:defRPr>
      </a:lvl6pPr>
      <a:lvl7pPr marL="228305" algn="ctr" defTabSz="1042829" rtl="0" fontAlgn="base">
        <a:spcBef>
          <a:spcPct val="0"/>
        </a:spcBef>
        <a:spcAft>
          <a:spcPct val="0"/>
        </a:spcAft>
        <a:defRPr sz="5018">
          <a:solidFill>
            <a:schemeClr val="tx2"/>
          </a:solidFill>
          <a:latin typeface="Arial" charset="0"/>
        </a:defRPr>
      </a:lvl7pPr>
      <a:lvl8pPr marL="342457" algn="ctr" defTabSz="1042829" rtl="0" fontAlgn="base">
        <a:spcBef>
          <a:spcPct val="0"/>
        </a:spcBef>
        <a:spcAft>
          <a:spcPct val="0"/>
        </a:spcAft>
        <a:defRPr sz="5018">
          <a:solidFill>
            <a:schemeClr val="tx2"/>
          </a:solidFill>
          <a:latin typeface="Arial" charset="0"/>
        </a:defRPr>
      </a:lvl8pPr>
      <a:lvl9pPr marL="456609" algn="ctr" defTabSz="1042829" rtl="0" fontAlgn="base">
        <a:spcBef>
          <a:spcPct val="0"/>
        </a:spcBef>
        <a:spcAft>
          <a:spcPct val="0"/>
        </a:spcAft>
        <a:defRPr sz="5018">
          <a:solidFill>
            <a:schemeClr val="tx2"/>
          </a:solidFill>
          <a:latin typeface="Arial" charset="0"/>
        </a:defRPr>
      </a:lvl9pPr>
    </p:titleStyle>
    <p:bodyStyle>
      <a:lvl1pPr marL="390813" indent="-390813" algn="l" defTabSz="1042829" rtl="0" eaLnBrk="0" fontAlgn="base" hangingPunct="0">
        <a:spcBef>
          <a:spcPct val="20000"/>
        </a:spcBef>
        <a:spcAft>
          <a:spcPct val="0"/>
        </a:spcAft>
        <a:buChar char="•"/>
        <a:defRPr sz="3645">
          <a:solidFill>
            <a:schemeClr val="tx1"/>
          </a:solidFill>
          <a:latin typeface="+mn-lt"/>
          <a:ea typeface="+mn-ea"/>
          <a:cs typeface="+mn-cs"/>
        </a:defRPr>
      </a:lvl1pPr>
      <a:lvl2pPr marL="847027" indent="-325414" algn="l" defTabSz="1042829" rtl="0" eaLnBrk="0" fontAlgn="base" hangingPunct="0">
        <a:spcBef>
          <a:spcPct val="20000"/>
        </a:spcBef>
        <a:spcAft>
          <a:spcPct val="0"/>
        </a:spcAft>
        <a:buChar char="–"/>
        <a:defRPr sz="3196">
          <a:solidFill>
            <a:schemeClr val="tx1"/>
          </a:solidFill>
          <a:latin typeface="+mn-lt"/>
        </a:defRPr>
      </a:lvl2pPr>
      <a:lvl3pPr marL="1303636" indent="-260806" algn="l" defTabSz="1042829" rtl="0" eaLnBrk="0" fontAlgn="base" hangingPunct="0">
        <a:spcBef>
          <a:spcPct val="20000"/>
        </a:spcBef>
        <a:spcAft>
          <a:spcPct val="0"/>
        </a:spcAft>
        <a:buChar char="•"/>
        <a:defRPr sz="2696">
          <a:solidFill>
            <a:schemeClr val="tx1"/>
          </a:solidFill>
          <a:latin typeface="+mn-lt"/>
        </a:defRPr>
      </a:lvl3pPr>
      <a:lvl4pPr marL="1824852" indent="-260410" algn="l" defTabSz="1042829" rtl="0" eaLnBrk="0" fontAlgn="base" hangingPunct="0">
        <a:spcBef>
          <a:spcPct val="20000"/>
        </a:spcBef>
        <a:spcAft>
          <a:spcPct val="0"/>
        </a:spcAft>
        <a:buChar char="–"/>
        <a:defRPr sz="2297">
          <a:solidFill>
            <a:schemeClr val="tx1"/>
          </a:solidFill>
          <a:latin typeface="+mn-lt"/>
        </a:defRPr>
      </a:lvl4pPr>
      <a:lvl5pPr marL="2345672" indent="-260410" algn="l" defTabSz="1042829" rtl="0" eaLnBrk="0" fontAlgn="base" hangingPunct="0">
        <a:spcBef>
          <a:spcPct val="20000"/>
        </a:spcBef>
        <a:spcAft>
          <a:spcPct val="0"/>
        </a:spcAft>
        <a:buChar char="»"/>
        <a:defRPr sz="2297">
          <a:solidFill>
            <a:schemeClr val="tx1"/>
          </a:solidFill>
          <a:latin typeface="+mn-lt"/>
        </a:defRPr>
      </a:lvl5pPr>
      <a:lvl6pPr marL="2459824" indent="-260410" algn="l" defTabSz="1042829" rtl="0" fontAlgn="base">
        <a:spcBef>
          <a:spcPct val="20000"/>
        </a:spcBef>
        <a:spcAft>
          <a:spcPct val="0"/>
        </a:spcAft>
        <a:buChar char="»"/>
        <a:defRPr sz="2297">
          <a:solidFill>
            <a:schemeClr val="tx1"/>
          </a:solidFill>
          <a:latin typeface="+mn-lt"/>
        </a:defRPr>
      </a:lvl6pPr>
      <a:lvl7pPr marL="2573976" indent="-260410" algn="l" defTabSz="1042829" rtl="0" fontAlgn="base">
        <a:spcBef>
          <a:spcPct val="20000"/>
        </a:spcBef>
        <a:spcAft>
          <a:spcPct val="0"/>
        </a:spcAft>
        <a:buChar char="»"/>
        <a:defRPr sz="2297">
          <a:solidFill>
            <a:schemeClr val="tx1"/>
          </a:solidFill>
          <a:latin typeface="+mn-lt"/>
        </a:defRPr>
      </a:lvl7pPr>
      <a:lvl8pPr marL="2688129" indent="-260410" algn="l" defTabSz="1042829" rtl="0" fontAlgn="base">
        <a:spcBef>
          <a:spcPct val="20000"/>
        </a:spcBef>
        <a:spcAft>
          <a:spcPct val="0"/>
        </a:spcAft>
        <a:buChar char="»"/>
        <a:defRPr sz="2297">
          <a:solidFill>
            <a:schemeClr val="tx1"/>
          </a:solidFill>
          <a:latin typeface="+mn-lt"/>
        </a:defRPr>
      </a:lvl8pPr>
      <a:lvl9pPr marL="2802281" indent="-260410" algn="l" defTabSz="1042829" rtl="0" fontAlgn="base">
        <a:spcBef>
          <a:spcPct val="20000"/>
        </a:spcBef>
        <a:spcAft>
          <a:spcPct val="0"/>
        </a:spcAft>
        <a:buChar char="»"/>
        <a:defRPr sz="2297">
          <a:solidFill>
            <a:schemeClr val="tx1"/>
          </a:solidFill>
          <a:latin typeface="+mn-lt"/>
        </a:defRPr>
      </a:lvl9pPr>
    </p:bodyStyle>
    <p:otherStyle>
      <a:defPPr>
        <a:defRPr lang="de-DE"/>
      </a:defPPr>
      <a:lvl1pPr marL="0" algn="l" defTabSz="228305" rtl="0" eaLnBrk="1" latinLnBrk="0" hangingPunct="1">
        <a:defRPr sz="450" kern="1200">
          <a:solidFill>
            <a:schemeClr val="tx1"/>
          </a:solidFill>
          <a:latin typeface="+mn-lt"/>
          <a:ea typeface="+mn-ea"/>
          <a:cs typeface="+mn-cs"/>
        </a:defRPr>
      </a:lvl1pPr>
      <a:lvl2pPr marL="114152" algn="l" defTabSz="228305" rtl="0" eaLnBrk="1" latinLnBrk="0" hangingPunct="1">
        <a:defRPr sz="450" kern="1200">
          <a:solidFill>
            <a:schemeClr val="tx1"/>
          </a:solidFill>
          <a:latin typeface="+mn-lt"/>
          <a:ea typeface="+mn-ea"/>
          <a:cs typeface="+mn-cs"/>
        </a:defRPr>
      </a:lvl2pPr>
      <a:lvl3pPr marL="228305" algn="l" defTabSz="228305" rtl="0" eaLnBrk="1" latinLnBrk="0" hangingPunct="1">
        <a:defRPr sz="450" kern="1200">
          <a:solidFill>
            <a:schemeClr val="tx1"/>
          </a:solidFill>
          <a:latin typeface="+mn-lt"/>
          <a:ea typeface="+mn-ea"/>
          <a:cs typeface="+mn-cs"/>
        </a:defRPr>
      </a:lvl3pPr>
      <a:lvl4pPr marL="342457" algn="l" defTabSz="228305" rtl="0" eaLnBrk="1" latinLnBrk="0" hangingPunct="1">
        <a:defRPr sz="450" kern="1200">
          <a:solidFill>
            <a:schemeClr val="tx1"/>
          </a:solidFill>
          <a:latin typeface="+mn-lt"/>
          <a:ea typeface="+mn-ea"/>
          <a:cs typeface="+mn-cs"/>
        </a:defRPr>
      </a:lvl4pPr>
      <a:lvl5pPr marL="456609" algn="l" defTabSz="228305" rtl="0" eaLnBrk="1" latinLnBrk="0" hangingPunct="1">
        <a:defRPr sz="450" kern="1200">
          <a:solidFill>
            <a:schemeClr val="tx1"/>
          </a:solidFill>
          <a:latin typeface="+mn-lt"/>
          <a:ea typeface="+mn-ea"/>
          <a:cs typeface="+mn-cs"/>
        </a:defRPr>
      </a:lvl5pPr>
      <a:lvl6pPr marL="570762" algn="l" defTabSz="228305" rtl="0" eaLnBrk="1" latinLnBrk="0" hangingPunct="1">
        <a:defRPr sz="450" kern="1200">
          <a:solidFill>
            <a:schemeClr val="tx1"/>
          </a:solidFill>
          <a:latin typeface="+mn-lt"/>
          <a:ea typeface="+mn-ea"/>
          <a:cs typeface="+mn-cs"/>
        </a:defRPr>
      </a:lvl6pPr>
      <a:lvl7pPr marL="684914" algn="l" defTabSz="228305" rtl="0" eaLnBrk="1" latinLnBrk="0" hangingPunct="1">
        <a:defRPr sz="450" kern="1200">
          <a:solidFill>
            <a:schemeClr val="tx1"/>
          </a:solidFill>
          <a:latin typeface="+mn-lt"/>
          <a:ea typeface="+mn-ea"/>
          <a:cs typeface="+mn-cs"/>
        </a:defRPr>
      </a:lvl7pPr>
      <a:lvl8pPr marL="799066" algn="l" defTabSz="228305" rtl="0" eaLnBrk="1" latinLnBrk="0" hangingPunct="1">
        <a:defRPr sz="450" kern="1200">
          <a:solidFill>
            <a:schemeClr val="tx1"/>
          </a:solidFill>
          <a:latin typeface="+mn-lt"/>
          <a:ea typeface="+mn-ea"/>
          <a:cs typeface="+mn-cs"/>
        </a:defRPr>
      </a:lvl8pPr>
      <a:lvl9pPr marL="913219" algn="l" defTabSz="228305" rtl="0" eaLnBrk="1" latinLnBrk="0" hangingPunct="1">
        <a:defRPr sz="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31EBBFE9-CE4A-4C9B-904D-E4DB4CAA182B}"/>
              </a:ext>
            </a:extLst>
          </p:cNvPr>
          <p:cNvSpPr txBox="1"/>
          <p:nvPr/>
        </p:nvSpPr>
        <p:spPr>
          <a:xfrm>
            <a:off x="4840224" y="232850"/>
            <a:ext cx="2444496" cy="1469136"/>
          </a:xfrm>
          <a:prstGeom prst="rect">
            <a:avLst/>
          </a:prstGeom>
          <a:solidFill>
            <a:schemeClr val="bg1"/>
          </a:solidFill>
        </p:spPr>
        <p:txBody>
          <a:bodyPr wrap="square" rtlCol="0">
            <a:spAutoFit/>
          </a:bodyPr>
          <a:lstStyle/>
          <a:p>
            <a:endParaRPr lang="de-DE" dirty="0"/>
          </a:p>
        </p:txBody>
      </p:sp>
      <p:sp>
        <p:nvSpPr>
          <p:cNvPr id="12" name="Rechteck 11">
            <a:extLst>
              <a:ext uri="{FF2B5EF4-FFF2-40B4-BE49-F238E27FC236}">
                <a16:creationId xmlns:a16="http://schemas.microsoft.com/office/drawing/2014/main" id="{FF729C24-C4D6-4CE1-8AC1-9E337EE7BB72}"/>
              </a:ext>
            </a:extLst>
          </p:cNvPr>
          <p:cNvSpPr/>
          <p:nvPr/>
        </p:nvSpPr>
        <p:spPr bwMode="auto">
          <a:xfrm>
            <a:off x="281051" y="1377988"/>
            <a:ext cx="7143877" cy="3068799"/>
          </a:xfrm>
          <a:prstGeom prst="rect">
            <a:avLst/>
          </a:prstGeom>
          <a:solidFill>
            <a:srgbClr val="FAD98D"/>
          </a:solidFill>
          <a:ln w="9525" cap="flat" cmpd="sng" algn="ctr">
            <a:solidFill>
              <a:srgbClr val="FAD98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lang="de-DE" sz="1000" dirty="0"/>
          </a:p>
          <a:p>
            <a:pPr marL="0" marR="0" indent="0" algn="l" defTabSz="4176713" rtl="0" eaLnBrk="1" fontAlgn="base" latinLnBrk="0" hangingPunct="1">
              <a:lnSpc>
                <a:spcPct val="100000"/>
              </a:lnSpc>
              <a:spcBef>
                <a:spcPct val="0"/>
              </a:spcBef>
              <a:spcAft>
                <a:spcPct val="0"/>
              </a:spcAft>
              <a:buClrTx/>
              <a:buSzTx/>
              <a:buFontTx/>
              <a:buNone/>
              <a:tabLst/>
            </a:pPr>
            <a:endParaRPr lang="de-DE" sz="1000" dirty="0"/>
          </a:p>
          <a:p>
            <a:pPr marL="0" marR="0" indent="0" algn="l" defTabSz="4176713" rtl="0" eaLnBrk="1" fontAlgn="base" latinLnBrk="0" hangingPunct="1">
              <a:lnSpc>
                <a:spcPct val="100000"/>
              </a:lnSpc>
              <a:spcBef>
                <a:spcPct val="0"/>
              </a:spcBef>
              <a:spcAft>
                <a:spcPct val="0"/>
              </a:spcAft>
              <a:buClrTx/>
              <a:buSzTx/>
              <a:buFontTx/>
              <a:buNone/>
              <a:tabLst/>
            </a:pPr>
            <a:endParaRPr lang="de-DE" sz="1000" dirty="0"/>
          </a:p>
          <a:p>
            <a:pPr marL="0" marR="0" indent="0" algn="l" defTabSz="4176713" rtl="0" eaLnBrk="1" fontAlgn="base" latinLnBrk="0" hangingPunct="1">
              <a:lnSpc>
                <a:spcPct val="100000"/>
              </a:lnSpc>
              <a:spcBef>
                <a:spcPct val="0"/>
              </a:spcBef>
              <a:spcAft>
                <a:spcPct val="0"/>
              </a:spcAft>
              <a:buClrTx/>
              <a:buSzTx/>
              <a:buFontTx/>
              <a:buNone/>
              <a:tabLst/>
            </a:pPr>
            <a:r>
              <a:rPr lang="de-DE" sz="1000" b="1" dirty="0"/>
              <a:t>Insektenordnung: </a:t>
            </a:r>
            <a:r>
              <a:rPr lang="de-DE" sz="1000" dirty="0"/>
              <a:t>Schmetterlinge, Lepidoptera</a:t>
            </a:r>
          </a:p>
          <a:p>
            <a:pPr marL="0" marR="0" indent="0" algn="l" defTabSz="4176713" rtl="0" eaLnBrk="1" fontAlgn="base" latinLnBrk="0" hangingPunct="1">
              <a:lnSpc>
                <a:spcPct val="100000"/>
              </a:lnSpc>
              <a:spcBef>
                <a:spcPct val="0"/>
              </a:spcBef>
              <a:spcAft>
                <a:spcPct val="0"/>
              </a:spcAft>
              <a:buClrTx/>
              <a:buSzTx/>
              <a:buFontTx/>
              <a:buNone/>
              <a:tabLst/>
            </a:pPr>
            <a:endParaRPr lang="de-DE" sz="1000" dirty="0"/>
          </a:p>
          <a:p>
            <a:pPr marL="0" marR="0" indent="0" algn="l" defTabSz="4176713" rtl="0" eaLnBrk="1" fontAlgn="base" latinLnBrk="0" hangingPunct="1">
              <a:lnSpc>
                <a:spcPct val="100000"/>
              </a:lnSpc>
              <a:spcBef>
                <a:spcPct val="0"/>
              </a:spcBef>
              <a:spcAft>
                <a:spcPct val="0"/>
              </a:spcAft>
              <a:buClrTx/>
              <a:buSzTx/>
              <a:buFontTx/>
              <a:buNone/>
              <a:tabLst/>
            </a:pPr>
            <a:r>
              <a:rPr lang="de-DE" sz="1000" dirty="0"/>
              <a:t>Der Apfelwickler ist ein Nachtfalter, dessen Larven als Schädlinge im</a:t>
            </a:r>
          </a:p>
          <a:p>
            <a:pPr marL="0" marR="0" indent="0" algn="l" defTabSz="4176713" rtl="0" eaLnBrk="1" fontAlgn="base" latinLnBrk="0" hangingPunct="1">
              <a:lnSpc>
                <a:spcPct val="100000"/>
              </a:lnSpc>
              <a:spcBef>
                <a:spcPct val="0"/>
              </a:spcBef>
              <a:spcAft>
                <a:spcPct val="0"/>
              </a:spcAft>
              <a:buClrTx/>
              <a:buSzTx/>
              <a:buFontTx/>
              <a:buNone/>
              <a:tabLst/>
            </a:pPr>
            <a:r>
              <a:rPr lang="de-DE" sz="1000" dirty="0"/>
              <a:t>Obstanbau gelten.</a:t>
            </a:r>
          </a:p>
          <a:p>
            <a:pPr marL="0" marR="0" indent="0" algn="l" defTabSz="4176713"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tx1"/>
              </a:solidFill>
              <a:effectLst/>
              <a:latin typeface="Arial" charset="0"/>
            </a:endParaRPr>
          </a:p>
          <a:p>
            <a:pPr marL="0" marR="0" indent="0" algn="l" defTabSz="4176713" rtl="0" eaLnBrk="1" fontAlgn="base" latinLnBrk="0" hangingPunct="1">
              <a:lnSpc>
                <a:spcPct val="100000"/>
              </a:lnSpc>
              <a:spcBef>
                <a:spcPct val="0"/>
              </a:spcBef>
              <a:spcAft>
                <a:spcPct val="0"/>
              </a:spcAft>
              <a:buClrTx/>
              <a:buSzTx/>
              <a:buFontTx/>
              <a:buNone/>
              <a:tabLst/>
            </a:pPr>
            <a:r>
              <a:rPr lang="de-DE" sz="1150" b="1" dirty="0"/>
              <a:t>Merkmale:</a:t>
            </a:r>
          </a:p>
          <a:p>
            <a:pPr marL="171450" marR="0" indent="-171450" algn="l" defTabSz="4176713" rtl="0" eaLnBrk="1" fontAlgn="base" latinLnBrk="0" hangingPunct="1">
              <a:lnSpc>
                <a:spcPct val="100000"/>
              </a:lnSpc>
              <a:spcBef>
                <a:spcPct val="0"/>
              </a:spcBef>
              <a:spcAft>
                <a:spcPct val="0"/>
              </a:spcAft>
              <a:buClrTx/>
              <a:buSzTx/>
              <a:buFont typeface="Symbol" panose="05050102010706020507" pitchFamily="18" charset="2"/>
              <a:buChar char="-"/>
              <a:tabLst/>
            </a:pPr>
            <a:r>
              <a:rPr lang="de-DE" sz="1000" dirty="0"/>
              <a:t>Die abgelegten Eier sind flach, rund und weiß-transparent. Sie sind nur etwa</a:t>
            </a:r>
          </a:p>
          <a:p>
            <a:pPr marR="0" algn="l" defTabSz="4176713" rtl="0" eaLnBrk="1" fontAlgn="base" latinLnBrk="0" hangingPunct="1">
              <a:lnSpc>
                <a:spcPct val="100000"/>
              </a:lnSpc>
              <a:spcBef>
                <a:spcPct val="0"/>
              </a:spcBef>
              <a:spcAft>
                <a:spcPct val="0"/>
              </a:spcAft>
              <a:buClrTx/>
              <a:buSzTx/>
              <a:tabLst/>
            </a:pPr>
            <a:r>
              <a:rPr lang="de-DE" sz="1000" dirty="0"/>
              <a:t>     e</a:t>
            </a:r>
            <a:r>
              <a:rPr kumimoji="0" lang="de-DE" sz="1000" i="0" u="none" strike="noStrike" cap="none" normalizeH="0" baseline="0" dirty="0">
                <a:ln>
                  <a:noFill/>
                </a:ln>
                <a:solidFill>
                  <a:schemeClr val="tx1"/>
                </a:solidFill>
                <a:effectLst/>
                <a:latin typeface="Arial" charset="0"/>
              </a:rPr>
              <a:t>inen Millimeter groß.</a:t>
            </a:r>
          </a:p>
          <a:p>
            <a:pPr marL="171450" marR="0" indent="-171450" algn="l" defTabSz="4176713"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de-DE" sz="1000" i="0" u="none" strike="noStrike" cap="none" normalizeH="0" baseline="0" dirty="0">
                <a:ln>
                  <a:noFill/>
                </a:ln>
                <a:solidFill>
                  <a:schemeClr val="tx1"/>
                </a:solidFill>
                <a:effectLst/>
                <a:latin typeface="Arial" charset="0"/>
              </a:rPr>
              <a:t>Die frisch geschlüpften Larven sind weißlich-gelblich mit schwarzem Kopf</a:t>
            </a:r>
          </a:p>
          <a:p>
            <a:pPr marR="0" algn="l" defTabSz="4176713" rtl="0" eaLnBrk="1" fontAlgn="base" latinLnBrk="0" hangingPunct="1">
              <a:lnSpc>
                <a:spcPct val="100000"/>
              </a:lnSpc>
              <a:spcBef>
                <a:spcPct val="0"/>
              </a:spcBef>
              <a:spcAft>
                <a:spcPct val="0"/>
              </a:spcAft>
              <a:buClrTx/>
              <a:buSzTx/>
              <a:tabLst/>
            </a:pPr>
            <a:r>
              <a:rPr lang="de-DE" sz="1000" dirty="0"/>
              <a:t>     </a:t>
            </a:r>
            <a:r>
              <a:rPr kumimoji="0" lang="de-DE" sz="1000" i="0" u="none" strike="noStrike" cap="none" normalizeH="0" baseline="0" dirty="0">
                <a:ln>
                  <a:noFill/>
                </a:ln>
                <a:solidFill>
                  <a:schemeClr val="tx1"/>
                </a:solidFill>
                <a:effectLst/>
                <a:latin typeface="Arial" charset="0"/>
              </a:rPr>
              <a:t>und zwei Millimeter lang. Mit der Zeit wachsen sie bis sie 15 bis 20 Millimeter</a:t>
            </a:r>
          </a:p>
          <a:p>
            <a:pPr marR="0" algn="l" defTabSz="4176713" rtl="0" eaLnBrk="1" fontAlgn="base" latinLnBrk="0" hangingPunct="1">
              <a:lnSpc>
                <a:spcPct val="100000"/>
              </a:lnSpc>
              <a:spcBef>
                <a:spcPct val="0"/>
              </a:spcBef>
              <a:spcAft>
                <a:spcPct val="0"/>
              </a:spcAft>
              <a:buClrTx/>
              <a:buSzTx/>
              <a:tabLst/>
            </a:pPr>
            <a:r>
              <a:rPr lang="de-DE" sz="1000" dirty="0"/>
              <a:t>     erreicht haben und werden immer rötlicher.</a:t>
            </a:r>
          </a:p>
          <a:p>
            <a:pPr marL="171450" marR="0" indent="-171450" algn="l" defTabSz="4176713"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de-DE" sz="1000" i="0" u="none" strike="noStrike" cap="none" normalizeH="0" baseline="0" dirty="0">
                <a:ln>
                  <a:noFill/>
                </a:ln>
                <a:solidFill>
                  <a:schemeClr val="tx1"/>
                </a:solidFill>
                <a:effectLst/>
                <a:latin typeface="Arial" charset="0"/>
              </a:rPr>
              <a:t>Die Puppe ist braun </a:t>
            </a:r>
            <a:r>
              <a:rPr kumimoji="0" lang="de-DE" sz="1000" b="0" i="0" u="none" strike="noStrike" cap="none" normalizeH="0" baseline="0" dirty="0">
                <a:ln>
                  <a:noFill/>
                </a:ln>
                <a:solidFill>
                  <a:schemeClr val="tx1"/>
                </a:solidFill>
                <a:effectLst/>
                <a:latin typeface="Arial" charset="0"/>
              </a:rPr>
              <a:t>un</a:t>
            </a:r>
            <a:r>
              <a:rPr lang="de-DE" sz="1000" dirty="0"/>
              <a:t>d etwa 10 Millimeter lang.</a:t>
            </a:r>
          </a:p>
          <a:p>
            <a:pPr marL="171450" marR="0" indent="-171450" algn="l" defTabSz="4176713"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de-DE" sz="1000" b="0" i="0" u="none" strike="noStrike" cap="none" normalizeH="0" baseline="0" dirty="0">
                <a:ln>
                  <a:noFill/>
                </a:ln>
                <a:solidFill>
                  <a:schemeClr val="tx1"/>
                </a:solidFill>
                <a:effectLst/>
                <a:latin typeface="Arial" charset="0"/>
              </a:rPr>
              <a:t>Der erwachsene Apfelwickler ist grau-braun mit hellgrauen Streifen und einem</a:t>
            </a:r>
          </a:p>
          <a:p>
            <a:pPr marR="0" algn="l" defTabSz="4176713" rtl="0" eaLnBrk="1" fontAlgn="base" latinLnBrk="0" hangingPunct="1">
              <a:lnSpc>
                <a:spcPct val="100000"/>
              </a:lnSpc>
              <a:spcBef>
                <a:spcPct val="0"/>
              </a:spcBef>
              <a:spcAft>
                <a:spcPct val="0"/>
              </a:spcAft>
              <a:buClrTx/>
              <a:buSzTx/>
              <a:tabLst/>
            </a:pPr>
            <a:r>
              <a:rPr kumimoji="0" lang="de-DE" sz="1000" b="0" i="0" u="none" strike="noStrike" cap="none" normalizeH="0" baseline="0" dirty="0">
                <a:ln>
                  <a:noFill/>
                </a:ln>
                <a:solidFill>
                  <a:schemeClr val="tx1"/>
                </a:solidFill>
                <a:effectLst/>
                <a:latin typeface="Arial" charset="0"/>
              </a:rPr>
              <a:t>     kupferfarbenen Fleck an den Flügelenden.</a:t>
            </a:r>
          </a:p>
          <a:p>
            <a:pPr marL="171450" marR="0" indent="-171450" algn="l" defTabSz="4176713" rtl="0" eaLnBrk="1" fontAlgn="base" latinLnBrk="0" hangingPunct="1">
              <a:lnSpc>
                <a:spcPct val="100000"/>
              </a:lnSpc>
              <a:spcBef>
                <a:spcPct val="0"/>
              </a:spcBef>
              <a:spcAft>
                <a:spcPct val="0"/>
              </a:spcAft>
              <a:buClrTx/>
              <a:buSzTx/>
              <a:buFont typeface="Symbol" panose="05050102010706020507" pitchFamily="18" charset="2"/>
              <a:buChar char="-"/>
              <a:tabLst/>
            </a:pPr>
            <a:r>
              <a:rPr lang="de-DE" sz="1000" dirty="0"/>
              <a:t>Ruhend ist der Apfelwickler etwa zehn Millimeter lang und hat eine</a:t>
            </a:r>
          </a:p>
          <a:p>
            <a:pPr marR="0" algn="l" defTabSz="4176713" rtl="0" eaLnBrk="1" fontAlgn="base" latinLnBrk="0" hangingPunct="1">
              <a:lnSpc>
                <a:spcPct val="100000"/>
              </a:lnSpc>
              <a:spcBef>
                <a:spcPct val="0"/>
              </a:spcBef>
              <a:spcAft>
                <a:spcPct val="0"/>
              </a:spcAft>
              <a:buClrTx/>
              <a:buSzTx/>
              <a:tabLst/>
            </a:pPr>
            <a:r>
              <a:rPr lang="de-DE" sz="1000" dirty="0"/>
              <a:t>     Flügelspannweite von 14 bis 22 Millimetern.</a:t>
            </a:r>
            <a:endParaRPr kumimoji="0" lang="de-DE" sz="1000" b="0" i="0" u="none" strike="noStrike" cap="none" normalizeH="0" baseline="0" dirty="0">
              <a:ln>
                <a:noFill/>
              </a:ln>
              <a:solidFill>
                <a:schemeClr val="tx1"/>
              </a:solidFill>
              <a:effectLst/>
              <a:latin typeface="Arial" charset="0"/>
            </a:endParaRPr>
          </a:p>
          <a:p>
            <a:pPr marL="0" marR="0" indent="0" algn="l" defTabSz="4176713"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tx1"/>
              </a:solidFill>
              <a:effectLst/>
              <a:latin typeface="Arial" charset="0"/>
            </a:endParaRPr>
          </a:p>
        </p:txBody>
      </p:sp>
      <p:sp>
        <p:nvSpPr>
          <p:cNvPr id="11" name="AutoShape 83" descr="Bildergebnis für bundesministerium für landwirtschaft"/>
          <p:cNvSpPr>
            <a:spLocks noChangeAspect="1" noChangeArrowheads="1"/>
          </p:cNvSpPr>
          <p:nvPr/>
        </p:nvSpPr>
        <p:spPr bwMode="auto">
          <a:xfrm>
            <a:off x="10845973" y="-408150"/>
            <a:ext cx="76096" cy="76095"/>
          </a:xfrm>
          <a:prstGeom prst="rect">
            <a:avLst/>
          </a:prstGeom>
          <a:noFill/>
        </p:spPr>
        <p:txBody>
          <a:bodyPr lIns="22819" tIns="11410" rIns="22819" bIns="11410"/>
          <a:lstStyle/>
          <a:p>
            <a:pPr>
              <a:defRPr/>
            </a:pPr>
            <a:endParaRPr lang="de-DE" sz="405" dirty="0"/>
          </a:p>
        </p:txBody>
      </p:sp>
      <p:sp>
        <p:nvSpPr>
          <p:cNvPr id="10" name="Pfeil: nach unten 9">
            <a:extLst>
              <a:ext uri="{FF2B5EF4-FFF2-40B4-BE49-F238E27FC236}">
                <a16:creationId xmlns:a16="http://schemas.microsoft.com/office/drawing/2014/main" id="{4ACBF9C3-4FDB-433C-AD32-A50701C7852A}"/>
              </a:ext>
            </a:extLst>
          </p:cNvPr>
          <p:cNvSpPr/>
          <p:nvPr/>
        </p:nvSpPr>
        <p:spPr bwMode="auto">
          <a:xfrm rot="1146199">
            <a:off x="4688540" y="4802987"/>
            <a:ext cx="50450" cy="92984"/>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4653" tIns="32326" rIns="64653" bIns="32326" numCol="1" rtlCol="0" anchor="t" anchorCtr="0" compatLnSpc="1">
            <a:prstTxWarp prst="textNoShape">
              <a:avLst/>
            </a:prstTxWarp>
          </a:bodyPr>
          <a:lstStyle/>
          <a:p>
            <a:pPr defTabSz="2953354"/>
            <a:endParaRPr lang="de-DE" sz="3253"/>
          </a:p>
        </p:txBody>
      </p:sp>
      <p:sp>
        <p:nvSpPr>
          <p:cNvPr id="13" name="Pfeil: nach unten 12">
            <a:extLst>
              <a:ext uri="{FF2B5EF4-FFF2-40B4-BE49-F238E27FC236}">
                <a16:creationId xmlns:a16="http://schemas.microsoft.com/office/drawing/2014/main" id="{F15E6F5C-9CF2-41FF-A89B-23539DCA7001}"/>
              </a:ext>
            </a:extLst>
          </p:cNvPr>
          <p:cNvSpPr/>
          <p:nvPr/>
        </p:nvSpPr>
        <p:spPr bwMode="auto">
          <a:xfrm rot="18426437">
            <a:off x="6045476" y="4735412"/>
            <a:ext cx="50450" cy="92984"/>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4653" tIns="32326" rIns="64653" bIns="32326" numCol="1" rtlCol="0" anchor="t" anchorCtr="0" compatLnSpc="1">
            <a:prstTxWarp prst="textNoShape">
              <a:avLst/>
            </a:prstTxWarp>
          </a:bodyPr>
          <a:lstStyle/>
          <a:p>
            <a:pPr defTabSz="2953354"/>
            <a:endParaRPr lang="de-DE" sz="3253"/>
          </a:p>
        </p:txBody>
      </p:sp>
      <p:sp>
        <p:nvSpPr>
          <p:cNvPr id="5" name="Textfeld 4">
            <a:extLst>
              <a:ext uri="{FF2B5EF4-FFF2-40B4-BE49-F238E27FC236}">
                <a16:creationId xmlns:a16="http://schemas.microsoft.com/office/drawing/2014/main" id="{53EC38E2-199A-4E5F-900A-5ED5917D03D7}"/>
              </a:ext>
            </a:extLst>
          </p:cNvPr>
          <p:cNvSpPr txBox="1"/>
          <p:nvPr/>
        </p:nvSpPr>
        <p:spPr>
          <a:xfrm>
            <a:off x="282574" y="1377988"/>
            <a:ext cx="3233578" cy="461665"/>
          </a:xfrm>
          <a:prstGeom prst="rect">
            <a:avLst/>
          </a:prstGeom>
          <a:noFill/>
        </p:spPr>
        <p:txBody>
          <a:bodyPr wrap="none" rtlCol="0">
            <a:spAutoFit/>
          </a:bodyPr>
          <a:lstStyle/>
          <a:p>
            <a:r>
              <a:rPr lang="de-DE" sz="2400" b="1" dirty="0">
                <a:latin typeface="+mj-lt"/>
              </a:rPr>
              <a:t>Apfelwickler</a:t>
            </a:r>
            <a:r>
              <a:rPr lang="de-DE" dirty="0"/>
              <a:t> (</a:t>
            </a:r>
            <a:r>
              <a:rPr lang="de-DE" dirty="0" err="1"/>
              <a:t>Cydia</a:t>
            </a:r>
            <a:r>
              <a:rPr lang="de-DE" dirty="0"/>
              <a:t> </a:t>
            </a:r>
            <a:r>
              <a:rPr lang="de-DE" dirty="0" err="1"/>
              <a:t>pomonella</a:t>
            </a:r>
            <a:r>
              <a:rPr lang="de-DE" dirty="0"/>
              <a:t>)</a:t>
            </a:r>
          </a:p>
        </p:txBody>
      </p:sp>
      <p:graphicFrame>
        <p:nvGraphicFramePr>
          <p:cNvPr id="8" name="Tabelle 11">
            <a:extLst>
              <a:ext uri="{FF2B5EF4-FFF2-40B4-BE49-F238E27FC236}">
                <a16:creationId xmlns:a16="http://schemas.microsoft.com/office/drawing/2014/main" id="{B74EE817-A1F4-4DFA-B71E-E2D25A08C61C}"/>
              </a:ext>
            </a:extLst>
          </p:cNvPr>
          <p:cNvGraphicFramePr>
            <a:graphicFrameLocks noGrp="1"/>
          </p:cNvGraphicFramePr>
          <p:nvPr>
            <p:extLst>
              <p:ext uri="{D42A27DB-BD31-4B8C-83A1-F6EECF244321}">
                <p14:modId xmlns:p14="http://schemas.microsoft.com/office/powerpoint/2010/main" val="3024876523"/>
              </p:ext>
            </p:extLst>
          </p:nvPr>
        </p:nvGraphicFramePr>
        <p:xfrm>
          <a:off x="282574" y="4852931"/>
          <a:ext cx="4693922" cy="1188720"/>
        </p:xfrm>
        <a:graphic>
          <a:graphicData uri="http://schemas.openxmlformats.org/drawingml/2006/table">
            <a:tbl>
              <a:tblPr firstRow="1" bandRow="1">
                <a:tableStyleId>{2D5ABB26-0587-4C30-8999-92F81FD0307C}</a:tableStyleId>
              </a:tblPr>
              <a:tblGrid>
                <a:gridCol w="355225">
                  <a:extLst>
                    <a:ext uri="{9D8B030D-6E8A-4147-A177-3AD203B41FA5}">
                      <a16:colId xmlns:a16="http://schemas.microsoft.com/office/drawing/2014/main" val="4116931617"/>
                    </a:ext>
                  </a:extLst>
                </a:gridCol>
                <a:gridCol w="394427">
                  <a:extLst>
                    <a:ext uri="{9D8B030D-6E8A-4147-A177-3AD203B41FA5}">
                      <a16:colId xmlns:a16="http://schemas.microsoft.com/office/drawing/2014/main" val="2551784542"/>
                    </a:ext>
                  </a:extLst>
                </a:gridCol>
                <a:gridCol w="394427">
                  <a:extLst>
                    <a:ext uri="{9D8B030D-6E8A-4147-A177-3AD203B41FA5}">
                      <a16:colId xmlns:a16="http://schemas.microsoft.com/office/drawing/2014/main" val="2506061685"/>
                    </a:ext>
                  </a:extLst>
                </a:gridCol>
                <a:gridCol w="394427">
                  <a:extLst>
                    <a:ext uri="{9D8B030D-6E8A-4147-A177-3AD203B41FA5}">
                      <a16:colId xmlns:a16="http://schemas.microsoft.com/office/drawing/2014/main" val="4149932832"/>
                    </a:ext>
                  </a:extLst>
                </a:gridCol>
                <a:gridCol w="394427">
                  <a:extLst>
                    <a:ext uri="{9D8B030D-6E8A-4147-A177-3AD203B41FA5}">
                      <a16:colId xmlns:a16="http://schemas.microsoft.com/office/drawing/2014/main" val="2484911365"/>
                    </a:ext>
                  </a:extLst>
                </a:gridCol>
                <a:gridCol w="394427">
                  <a:extLst>
                    <a:ext uri="{9D8B030D-6E8A-4147-A177-3AD203B41FA5}">
                      <a16:colId xmlns:a16="http://schemas.microsoft.com/office/drawing/2014/main" val="985115353"/>
                    </a:ext>
                  </a:extLst>
                </a:gridCol>
                <a:gridCol w="394427">
                  <a:extLst>
                    <a:ext uri="{9D8B030D-6E8A-4147-A177-3AD203B41FA5}">
                      <a16:colId xmlns:a16="http://schemas.microsoft.com/office/drawing/2014/main" val="3414732431"/>
                    </a:ext>
                  </a:extLst>
                </a:gridCol>
                <a:gridCol w="394427">
                  <a:extLst>
                    <a:ext uri="{9D8B030D-6E8A-4147-A177-3AD203B41FA5}">
                      <a16:colId xmlns:a16="http://schemas.microsoft.com/office/drawing/2014/main" val="474637876"/>
                    </a:ext>
                  </a:extLst>
                </a:gridCol>
                <a:gridCol w="394427">
                  <a:extLst>
                    <a:ext uri="{9D8B030D-6E8A-4147-A177-3AD203B41FA5}">
                      <a16:colId xmlns:a16="http://schemas.microsoft.com/office/drawing/2014/main" val="2770158188"/>
                    </a:ext>
                  </a:extLst>
                </a:gridCol>
                <a:gridCol w="394427">
                  <a:extLst>
                    <a:ext uri="{9D8B030D-6E8A-4147-A177-3AD203B41FA5}">
                      <a16:colId xmlns:a16="http://schemas.microsoft.com/office/drawing/2014/main" val="277658180"/>
                    </a:ext>
                  </a:extLst>
                </a:gridCol>
                <a:gridCol w="394427">
                  <a:extLst>
                    <a:ext uri="{9D8B030D-6E8A-4147-A177-3AD203B41FA5}">
                      <a16:colId xmlns:a16="http://schemas.microsoft.com/office/drawing/2014/main" val="1098214331"/>
                    </a:ext>
                  </a:extLst>
                </a:gridCol>
                <a:gridCol w="394427">
                  <a:extLst>
                    <a:ext uri="{9D8B030D-6E8A-4147-A177-3AD203B41FA5}">
                      <a16:colId xmlns:a16="http://schemas.microsoft.com/office/drawing/2014/main" val="1296330050"/>
                    </a:ext>
                  </a:extLst>
                </a:gridCol>
              </a:tblGrid>
              <a:tr h="184581">
                <a:tc>
                  <a:txBody>
                    <a:bodyPr/>
                    <a:lstStyle/>
                    <a:p>
                      <a:pPr algn="ctr"/>
                      <a:r>
                        <a:rPr lang="de-DE" sz="700" dirty="0">
                          <a:solidFill>
                            <a:schemeClr val="tx1"/>
                          </a:solidFill>
                        </a:rPr>
                        <a:t>Jan.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Feb.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März</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April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Mai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Juni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Juli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Aug.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Sep.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Okt.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Nov.</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700" dirty="0">
                          <a:solidFill>
                            <a:schemeClr val="tx1"/>
                          </a:solidFill>
                        </a:rPr>
                        <a:t>Dez.</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461502"/>
                  </a:ext>
                </a:extLst>
              </a:tr>
              <a:tr h="179770">
                <a:tc gridSpan="5">
                  <a:txBody>
                    <a:bodyPr/>
                    <a:lstStyle/>
                    <a:p>
                      <a:pPr algn="ctr"/>
                      <a:r>
                        <a:rPr lang="de-DE" sz="700" dirty="0">
                          <a:solidFill>
                            <a:schemeClr val="tx1"/>
                          </a:solidFill>
                        </a:rPr>
                        <a:t>Winterruhe in Kokon hinter Borke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de-DE" sz="700" dirty="0">
                          <a:solidFill>
                            <a:schemeClr val="tx1"/>
                          </a:solidFill>
                        </a:rPr>
                        <a:t>Raupe im Apfel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de-DE" sz="700" dirty="0">
                          <a:solidFill>
                            <a:schemeClr val="tx1"/>
                          </a:solidFill>
                        </a:rPr>
                        <a:t>Winterruhe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0692690"/>
                  </a:ext>
                </a:extLst>
              </a:tr>
              <a:tr h="179770">
                <a:tc>
                  <a:txBody>
                    <a:bodyPr/>
                    <a:lstStyle/>
                    <a:p>
                      <a:endParaRPr lang="de-DE" sz="7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de-DE" sz="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776470"/>
                  </a:ext>
                </a:extLst>
              </a:tr>
              <a:tr h="179770">
                <a:tc>
                  <a:txBody>
                    <a:bodyPr/>
                    <a:lstStyle/>
                    <a:p>
                      <a:endParaRPr lang="de-DE" sz="70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de-DE" sz="700" dirty="0">
                          <a:solidFill>
                            <a:schemeClr val="tx1"/>
                          </a:solidFill>
                        </a:rPr>
                        <a:t>Generation 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de-DE" sz="1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7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2">
                  <a:txBody>
                    <a:bodyPr/>
                    <a:lstStyle/>
                    <a:p>
                      <a:pPr algn="ctr"/>
                      <a:r>
                        <a:rPr lang="de-DE" sz="700" dirty="0">
                          <a:solidFill>
                            <a:schemeClr val="tx1"/>
                          </a:solidFill>
                        </a:rPr>
                        <a:t>Generation II</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de-DE" sz="1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72378"/>
                  </a:ext>
                </a:extLst>
              </a:tr>
              <a:tr h="179770">
                <a:tc>
                  <a:txBody>
                    <a:bodyPr/>
                    <a:lstStyle/>
                    <a:p>
                      <a:endParaRPr lang="de-DE" sz="70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de-DE" sz="7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de-DE" sz="7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de-DE" sz="7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de-DE" sz="7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de-DE" sz="7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7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156158"/>
                  </a:ext>
                </a:extLst>
              </a:tr>
              <a:tr h="179770">
                <a:tc gridSpan="12">
                  <a:txBody>
                    <a:bodyPr/>
                    <a:lstStyle/>
                    <a:p>
                      <a:r>
                        <a:rPr lang="de-DE" sz="700" b="1" dirty="0">
                          <a:solidFill>
                            <a:srgbClr val="FFFF00"/>
                          </a:solidFill>
                        </a:rPr>
                        <a:t>X</a:t>
                      </a:r>
                      <a:r>
                        <a:rPr lang="de-DE" sz="700" b="1" dirty="0">
                          <a:solidFill>
                            <a:schemeClr val="tx1"/>
                          </a:solidFill>
                        </a:rPr>
                        <a:t> </a:t>
                      </a:r>
                      <a:r>
                        <a:rPr lang="de-DE" sz="700" dirty="0">
                          <a:solidFill>
                            <a:schemeClr val="tx1"/>
                          </a:solidFill>
                        </a:rPr>
                        <a:t>= Ei   </a:t>
                      </a:r>
                      <a:r>
                        <a:rPr lang="de-DE" sz="700" b="1" dirty="0">
                          <a:solidFill>
                            <a:srgbClr val="FF0000"/>
                          </a:solidFill>
                        </a:rPr>
                        <a:t>X</a:t>
                      </a:r>
                      <a:r>
                        <a:rPr lang="de-DE" sz="700" dirty="0">
                          <a:solidFill>
                            <a:schemeClr val="tx1"/>
                          </a:solidFill>
                        </a:rPr>
                        <a:t> = Larve   </a:t>
                      </a:r>
                      <a:r>
                        <a:rPr lang="de-DE" sz="700" b="1" dirty="0">
                          <a:solidFill>
                            <a:srgbClr val="00B0F0"/>
                          </a:solidFill>
                        </a:rPr>
                        <a:t>X</a:t>
                      </a:r>
                      <a:r>
                        <a:rPr lang="de-DE" sz="700" dirty="0">
                          <a:solidFill>
                            <a:srgbClr val="00B0F0"/>
                          </a:solidFill>
                        </a:rPr>
                        <a:t> </a:t>
                      </a:r>
                      <a:r>
                        <a:rPr lang="de-DE" sz="700" dirty="0">
                          <a:solidFill>
                            <a:schemeClr val="tx1"/>
                          </a:solidFill>
                        </a:rPr>
                        <a:t>= Puppe   </a:t>
                      </a:r>
                      <a:r>
                        <a:rPr lang="de-DE" sz="700" b="1" dirty="0">
                          <a:solidFill>
                            <a:srgbClr val="00B050"/>
                          </a:solidFill>
                        </a:rPr>
                        <a:t>X</a:t>
                      </a:r>
                      <a:r>
                        <a:rPr lang="de-DE" sz="700" dirty="0">
                          <a:solidFill>
                            <a:schemeClr val="tx1"/>
                          </a:solidFill>
                        </a:rPr>
                        <a:t> = Wickler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tc hMerge="1">
                  <a:txBody>
                    <a:bodyPr/>
                    <a:lstStyle/>
                    <a:p>
                      <a:endParaRPr lang="de-DE" sz="1000" dirty="0">
                        <a:solidFill>
                          <a:schemeClr val="tx1"/>
                        </a:solidFill>
                      </a:endParaRPr>
                    </a:p>
                  </a:txBody>
                  <a:tcPr/>
                </a:tc>
                <a:extLst>
                  <a:ext uri="{0D108BD9-81ED-4DB2-BD59-A6C34878D82A}">
                    <a16:rowId xmlns:a16="http://schemas.microsoft.com/office/drawing/2014/main" val="2959355720"/>
                  </a:ext>
                </a:extLst>
              </a:tr>
            </a:tbl>
          </a:graphicData>
        </a:graphic>
      </p:graphicFrame>
      <p:sp>
        <p:nvSpPr>
          <p:cNvPr id="18" name="Textfeld 17">
            <a:extLst>
              <a:ext uri="{FF2B5EF4-FFF2-40B4-BE49-F238E27FC236}">
                <a16:creationId xmlns:a16="http://schemas.microsoft.com/office/drawing/2014/main" id="{708B27F8-F229-4E51-93D7-244DF5559CAA}"/>
              </a:ext>
            </a:extLst>
          </p:cNvPr>
          <p:cNvSpPr txBox="1"/>
          <p:nvPr/>
        </p:nvSpPr>
        <p:spPr>
          <a:xfrm>
            <a:off x="274955" y="583144"/>
            <a:ext cx="1914307" cy="338554"/>
          </a:xfrm>
          <a:prstGeom prst="rect">
            <a:avLst/>
          </a:prstGeom>
          <a:noFill/>
        </p:spPr>
        <p:txBody>
          <a:bodyPr wrap="none" rtlCol="0">
            <a:spAutoFit/>
          </a:bodyPr>
          <a:lstStyle/>
          <a:p>
            <a:r>
              <a:rPr lang="de-DE" sz="1600" dirty="0"/>
              <a:t>Unsere Schädlinge</a:t>
            </a:r>
          </a:p>
        </p:txBody>
      </p:sp>
      <p:sp>
        <p:nvSpPr>
          <p:cNvPr id="20" name="Textfeld 19">
            <a:extLst>
              <a:ext uri="{FF2B5EF4-FFF2-40B4-BE49-F238E27FC236}">
                <a16:creationId xmlns:a16="http://schemas.microsoft.com/office/drawing/2014/main" id="{8A3B28B8-5C29-468E-9907-4794E86EFFDE}"/>
              </a:ext>
            </a:extLst>
          </p:cNvPr>
          <p:cNvSpPr txBox="1"/>
          <p:nvPr/>
        </p:nvSpPr>
        <p:spPr>
          <a:xfrm>
            <a:off x="5035296" y="4852931"/>
            <a:ext cx="2389632" cy="1188720"/>
          </a:xfrm>
          <a:prstGeom prst="rect">
            <a:avLst/>
          </a:prstGeom>
          <a:noFill/>
        </p:spPr>
        <p:txBody>
          <a:bodyPr wrap="square" rtlCol="0">
            <a:spAutoFit/>
          </a:bodyPr>
          <a:lstStyle/>
          <a:p>
            <a:r>
              <a:rPr lang="de-DE" sz="1000" dirty="0"/>
              <a:t>Der Apfelwickler bildet zwei Generationen im Jahr, die ihre Eier an Blättern und Früchten ablegen. Die Larven ernähren sich dann von Fruchtfleisch und Samen bis sie nach ca. drei bis vier Wochen die Frucht verlassen, um sich zu verpuppen.</a:t>
            </a:r>
          </a:p>
        </p:txBody>
      </p:sp>
      <p:sp>
        <p:nvSpPr>
          <p:cNvPr id="24" name="Textfeld 23">
            <a:extLst>
              <a:ext uri="{FF2B5EF4-FFF2-40B4-BE49-F238E27FC236}">
                <a16:creationId xmlns:a16="http://schemas.microsoft.com/office/drawing/2014/main" id="{1A570D90-8398-45FD-AF3F-7FA285FA4F58}"/>
              </a:ext>
            </a:extLst>
          </p:cNvPr>
          <p:cNvSpPr txBox="1"/>
          <p:nvPr/>
        </p:nvSpPr>
        <p:spPr>
          <a:xfrm>
            <a:off x="281051" y="4561087"/>
            <a:ext cx="1149674" cy="268984"/>
          </a:xfrm>
          <a:prstGeom prst="rect">
            <a:avLst/>
          </a:prstGeom>
          <a:noFill/>
        </p:spPr>
        <p:txBody>
          <a:bodyPr wrap="none" rtlCol="0">
            <a:spAutoFit/>
          </a:bodyPr>
          <a:lstStyle/>
          <a:p>
            <a:r>
              <a:rPr lang="de-DE" b="1" dirty="0"/>
              <a:t>Lebensweise:</a:t>
            </a:r>
          </a:p>
        </p:txBody>
      </p:sp>
      <p:sp>
        <p:nvSpPr>
          <p:cNvPr id="26" name="Textfeld 25">
            <a:extLst>
              <a:ext uri="{FF2B5EF4-FFF2-40B4-BE49-F238E27FC236}">
                <a16:creationId xmlns:a16="http://schemas.microsoft.com/office/drawing/2014/main" id="{B7B1F471-3777-4890-AFE1-DF75C9CA7FBD}"/>
              </a:ext>
            </a:extLst>
          </p:cNvPr>
          <p:cNvSpPr txBox="1"/>
          <p:nvPr/>
        </p:nvSpPr>
        <p:spPr>
          <a:xfrm>
            <a:off x="282574" y="6195060"/>
            <a:ext cx="3954144" cy="1038426"/>
          </a:xfrm>
          <a:prstGeom prst="rect">
            <a:avLst/>
          </a:prstGeom>
          <a:noFill/>
        </p:spPr>
        <p:txBody>
          <a:bodyPr wrap="square" rtlCol="0">
            <a:spAutoFit/>
          </a:bodyPr>
          <a:lstStyle/>
          <a:p>
            <a:r>
              <a:rPr lang="de-DE" b="1" dirty="0"/>
              <a:t>Symptome:</a:t>
            </a:r>
          </a:p>
          <a:p>
            <a:r>
              <a:rPr lang="de-DE" sz="1000" dirty="0"/>
              <a:t>Die Apfelwickler Larve frisst einen Gang zum Kerngehäuse und ernährt sich von diesem. Auf seinem Weg finden sich Spinnennetz ähnliche </a:t>
            </a:r>
            <a:r>
              <a:rPr lang="de-DE" sz="1000" dirty="0" err="1"/>
              <a:t>Webfäden</a:t>
            </a:r>
            <a:r>
              <a:rPr lang="de-DE" sz="1000" dirty="0"/>
              <a:t>.</a:t>
            </a:r>
          </a:p>
          <a:p>
            <a:r>
              <a:rPr lang="de-DE" sz="1000" dirty="0"/>
              <a:t>Beim Fressen wird der Kot über die Eintrittsstelle entsorgt.</a:t>
            </a:r>
          </a:p>
          <a:p>
            <a:r>
              <a:rPr lang="de-DE" sz="1000" dirty="0"/>
              <a:t>Der Kot hat Ähnlichkeit mit gemahlenem Kaffee. </a:t>
            </a:r>
          </a:p>
        </p:txBody>
      </p:sp>
      <p:sp>
        <p:nvSpPr>
          <p:cNvPr id="27" name="Textfeld 26">
            <a:extLst>
              <a:ext uri="{FF2B5EF4-FFF2-40B4-BE49-F238E27FC236}">
                <a16:creationId xmlns:a16="http://schemas.microsoft.com/office/drawing/2014/main" id="{5F429042-BE87-4F46-82E3-2F3FB95FE081}"/>
              </a:ext>
            </a:extLst>
          </p:cNvPr>
          <p:cNvSpPr txBox="1"/>
          <p:nvPr/>
        </p:nvSpPr>
        <p:spPr>
          <a:xfrm>
            <a:off x="282574" y="7403438"/>
            <a:ext cx="4137026" cy="730649"/>
          </a:xfrm>
          <a:prstGeom prst="rect">
            <a:avLst/>
          </a:prstGeom>
          <a:noFill/>
        </p:spPr>
        <p:txBody>
          <a:bodyPr wrap="square" rtlCol="0">
            <a:spAutoFit/>
          </a:bodyPr>
          <a:lstStyle/>
          <a:p>
            <a:r>
              <a:rPr lang="de-DE" b="1" dirty="0"/>
              <a:t>Bekämpfung:</a:t>
            </a:r>
          </a:p>
          <a:p>
            <a:pPr>
              <a:buFontTx/>
              <a:buChar char="-"/>
            </a:pPr>
            <a:r>
              <a:rPr lang="de-DE" sz="1000" dirty="0"/>
              <a:t> </a:t>
            </a:r>
            <a:r>
              <a:rPr lang="de-DE" sz="1000" dirty="0" err="1"/>
              <a:t>Apfelwicklergranulovirus</a:t>
            </a:r>
            <a:endParaRPr lang="de-DE" sz="1000" dirty="0"/>
          </a:p>
          <a:p>
            <a:pPr>
              <a:buFontTx/>
              <a:buChar char="-"/>
            </a:pPr>
            <a:r>
              <a:rPr lang="de-DE" sz="1000" dirty="0"/>
              <a:t> Verwirrmethode mittels Pheromonen</a:t>
            </a:r>
          </a:p>
          <a:p>
            <a:pPr>
              <a:buFontTx/>
              <a:buChar char="-"/>
            </a:pPr>
            <a:r>
              <a:rPr lang="de-DE" sz="1000" dirty="0"/>
              <a:t> natürliche Gegenspieler (Ohrwürmer, Wanzen, Schlupfwespen)</a:t>
            </a:r>
          </a:p>
        </p:txBody>
      </p:sp>
      <p:sp>
        <p:nvSpPr>
          <p:cNvPr id="16" name="Abgerundetes Rechteck 15"/>
          <p:cNvSpPr/>
          <p:nvPr/>
        </p:nvSpPr>
        <p:spPr bwMode="auto">
          <a:xfrm>
            <a:off x="5379720" y="1686746"/>
            <a:ext cx="1851660" cy="2572834"/>
          </a:xfrm>
          <a:prstGeom prst="roundRect">
            <a:avLst/>
          </a:prstGeom>
          <a:blipFill>
            <a:blip r:embed="rId2"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de-DE" sz="4600" b="0" i="0" u="none" strike="noStrike" cap="none" normalizeH="0" baseline="0">
              <a:ln>
                <a:noFill/>
              </a:ln>
              <a:solidFill>
                <a:schemeClr val="tx1"/>
              </a:solidFill>
              <a:effectLst/>
              <a:latin typeface="Arial" charset="0"/>
            </a:endParaRPr>
          </a:p>
        </p:txBody>
      </p:sp>
      <p:sp>
        <p:nvSpPr>
          <p:cNvPr id="19" name="Abgerundetes Rechteck 18"/>
          <p:cNvSpPr/>
          <p:nvPr/>
        </p:nvSpPr>
        <p:spPr bwMode="auto">
          <a:xfrm>
            <a:off x="4625340" y="6195060"/>
            <a:ext cx="2606040" cy="1573703"/>
          </a:xfrm>
          <a:prstGeom prst="roundRect">
            <a:avLst/>
          </a:prstGeom>
          <a:blipFill>
            <a:blip r:embed="rId3"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de-DE" sz="4600" b="0" i="0" u="none" strike="noStrike" cap="none" normalizeH="0" baseline="0">
              <a:ln>
                <a:noFill/>
              </a:ln>
              <a:solidFill>
                <a:schemeClr val="tx1"/>
              </a:solidFill>
              <a:effectLst/>
              <a:latin typeface="Arial" charset="0"/>
            </a:endParaRPr>
          </a:p>
        </p:txBody>
      </p:sp>
      <p:pic>
        <p:nvPicPr>
          <p:cNvPr id="1027" name="Picture 3" descr="U:\06_MonVIA\nützLINK\Logo\nützLINK_logo.jpg"/>
          <p:cNvPicPr>
            <a:picLocks noChangeAspect="1" noChangeArrowheads="1"/>
          </p:cNvPicPr>
          <p:nvPr/>
        </p:nvPicPr>
        <p:blipFill>
          <a:blip r:embed="rId4" cstate="print"/>
          <a:srcRect/>
          <a:stretch>
            <a:fillRect/>
          </a:stretch>
        </p:blipFill>
        <p:spPr bwMode="auto">
          <a:xfrm>
            <a:off x="2572560" y="347437"/>
            <a:ext cx="1892759" cy="793524"/>
          </a:xfrm>
          <a:prstGeom prst="rect">
            <a:avLst/>
          </a:prstGeom>
          <a:noFill/>
        </p:spPr>
      </p:pic>
      <p:pic>
        <p:nvPicPr>
          <p:cNvPr id="1028" name="Picture 4" descr="U:\06_MonVIA\MonViA-Logo\MonViA_web2.png"/>
          <p:cNvPicPr>
            <a:picLocks noChangeAspect="1" noChangeArrowheads="1"/>
          </p:cNvPicPr>
          <p:nvPr/>
        </p:nvPicPr>
        <p:blipFill>
          <a:blip r:embed="rId5" cstate="print"/>
          <a:srcRect/>
          <a:stretch>
            <a:fillRect/>
          </a:stretch>
        </p:blipFill>
        <p:spPr bwMode="auto">
          <a:xfrm>
            <a:off x="4929400" y="168137"/>
            <a:ext cx="1100813" cy="814521"/>
          </a:xfrm>
          <a:prstGeom prst="rect">
            <a:avLst/>
          </a:prstGeom>
          <a:noFill/>
        </p:spPr>
      </p:pic>
      <p:pic>
        <p:nvPicPr>
          <p:cNvPr id="1029" name="Picture 5"/>
          <p:cNvPicPr>
            <a:picLocks noChangeAspect="1" noChangeArrowheads="1"/>
          </p:cNvPicPr>
          <p:nvPr/>
        </p:nvPicPr>
        <p:blipFill>
          <a:blip r:embed="rId6" cstate="print"/>
          <a:srcRect/>
          <a:stretch>
            <a:fillRect/>
          </a:stretch>
        </p:blipFill>
        <p:spPr bwMode="auto">
          <a:xfrm>
            <a:off x="6000823" y="232850"/>
            <a:ext cx="1283897" cy="734568"/>
          </a:xfrm>
          <a:prstGeom prst="rect">
            <a:avLst/>
          </a:prstGeom>
          <a:noFill/>
          <a:ln w="9525">
            <a:noFill/>
            <a:miter lim="800000"/>
            <a:headEnd/>
            <a:tailEnd/>
          </a:ln>
        </p:spPr>
      </p:pic>
      <p:sp>
        <p:nvSpPr>
          <p:cNvPr id="23" name="Rechteck 22"/>
          <p:cNvSpPr/>
          <p:nvPr/>
        </p:nvSpPr>
        <p:spPr bwMode="auto">
          <a:xfrm>
            <a:off x="282574" y="8528373"/>
            <a:ext cx="6948806" cy="445978"/>
          </a:xfrm>
          <a:prstGeom prst="rect">
            <a:avLst/>
          </a:prstGeom>
          <a:solidFill>
            <a:schemeClr val="bg1"/>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76713"/>
            <a:r>
              <a:rPr kumimoji="0" lang="de-DE" sz="1000" b="1" i="0" u="none" strike="noStrike" cap="none" normalizeH="0" baseline="0" dirty="0">
                <a:ln>
                  <a:noFill/>
                </a:ln>
                <a:solidFill>
                  <a:schemeClr val="tx1"/>
                </a:solidFill>
                <a:effectLst/>
                <a:latin typeface="Arial" charset="0"/>
              </a:rPr>
              <a:t>Übrigens: </a:t>
            </a:r>
            <a:r>
              <a:rPr lang="de-DE" sz="1000" dirty="0"/>
              <a:t>Dieser Schädling heißt zwar Apfelwickler, er befällt aber nicht nur Äpfel, sondern beispielsweise auch Birnen, Quitten, Pfirsiche, Pflaumen oder Kirschen.</a:t>
            </a:r>
            <a:endParaRPr kumimoji="0" lang="de-DE" sz="1000" b="0" i="0" u="none" strike="noStrike" cap="none" normalizeH="0" baseline="0" dirty="0">
              <a:ln>
                <a:noFill/>
              </a:ln>
              <a:solidFill>
                <a:schemeClr val="tx1"/>
              </a:solidFill>
              <a:effectLst/>
              <a:latin typeface="Arial" charset="0"/>
            </a:endParaRPr>
          </a:p>
        </p:txBody>
      </p:sp>
      <p:sp>
        <p:nvSpPr>
          <p:cNvPr id="29" name="Textfeld 28"/>
          <p:cNvSpPr txBox="1"/>
          <p:nvPr/>
        </p:nvSpPr>
        <p:spPr>
          <a:xfrm>
            <a:off x="282574" y="9969628"/>
            <a:ext cx="1880643" cy="338554"/>
          </a:xfrm>
          <a:prstGeom prst="rect">
            <a:avLst/>
          </a:prstGeom>
          <a:noFill/>
        </p:spPr>
        <p:txBody>
          <a:bodyPr wrap="none" rtlCol="0">
            <a:spAutoFit/>
          </a:bodyPr>
          <a:lstStyle/>
          <a:p>
            <a:r>
              <a:rPr lang="de-DE" sz="800" dirty="0"/>
              <a:t>Literatur: </a:t>
            </a:r>
          </a:p>
          <a:p>
            <a:r>
              <a:rPr lang="de-DE" sz="800" dirty="0"/>
              <a:t>Bilder: Julius Kühn-Institut Darmstadt</a:t>
            </a:r>
          </a:p>
        </p:txBody>
      </p:sp>
    </p:spTree>
    <p:extLst>
      <p:ext uri="{BB962C8B-B14F-4D97-AF65-F5344CB8AC3E}">
        <p14:creationId xmlns:p14="http://schemas.microsoft.com/office/powerpoint/2010/main" val="2469649009"/>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de-DE" sz="4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de-DE" sz="46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313</Words>
  <Application>Microsoft Office PowerPoint</Application>
  <PresentationFormat>Benutzerdefiniert</PresentationFormat>
  <Paragraphs>52</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Symbol</vt:lpstr>
      <vt:lpstr>Standarddesign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Frust</dc:creator>
  <cp:lastModifiedBy>Winkler, Monika</cp:lastModifiedBy>
  <cp:revision>509</cp:revision>
  <dcterms:created xsi:type="dcterms:W3CDTF">2008-04-02T10:18:15Z</dcterms:created>
  <dcterms:modified xsi:type="dcterms:W3CDTF">2026-01-27T12:56:27Z</dcterms:modified>
</cp:coreProperties>
</file>